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15"/>
  </p:notesMasterIdLst>
  <p:handoutMasterIdLst>
    <p:handoutMasterId r:id="rId16"/>
  </p:handoutMasterIdLst>
  <p:sldIdLst>
    <p:sldId id="263" r:id="rId5"/>
    <p:sldId id="278" r:id="rId6"/>
    <p:sldId id="261" r:id="rId7"/>
    <p:sldId id="280" r:id="rId8"/>
    <p:sldId id="284" r:id="rId9"/>
    <p:sldId id="285" r:id="rId10"/>
    <p:sldId id="287" r:id="rId11"/>
    <p:sldId id="286" r:id="rId12"/>
    <p:sldId id="288" r:id="rId13"/>
    <p:sldId id="28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694" autoAdjust="0"/>
  </p:normalViewPr>
  <p:slideViewPr>
    <p:cSldViewPr snapToGrid="0">
      <p:cViewPr varScale="1">
        <p:scale>
          <a:sx n="148" d="100"/>
          <a:sy n="148" d="100"/>
        </p:scale>
        <p:origin x="630" y="3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4/10/2025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16356-3B28-4AAF-8099-7941810E2475}" type="datetimeFigureOut">
              <a:rPr lang="en-US" smtClean="0"/>
              <a:t>4/9/2025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DA344-5FA2-43F7-9D95-CA56C82B080A}" type="slidenum">
              <a:rPr lang="en-US" smtClean="0"/>
              <a:t>‹#›</a:t>
            </a:fld>
            <a:endParaRPr lang="en-US"/>
          </a:p>
        </p:txBody>
      </p:sp>
    </p:spTree>
    <p:extLst>
      <p:ext uri="{BB962C8B-B14F-4D97-AF65-F5344CB8AC3E}">
        <p14:creationId xmlns:p14="http://schemas.microsoft.com/office/powerpoint/2010/main" val="1255762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a:t>
            </a:fld>
            <a:endParaRPr lang="en-US"/>
          </a:p>
        </p:txBody>
      </p:sp>
    </p:spTree>
    <p:extLst>
      <p:ext uri="{BB962C8B-B14F-4D97-AF65-F5344CB8AC3E}">
        <p14:creationId xmlns:p14="http://schemas.microsoft.com/office/powerpoint/2010/main" val="2065083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3</a:t>
            </a:fld>
            <a:endParaRPr lang="en-US"/>
          </a:p>
        </p:txBody>
      </p:sp>
    </p:spTree>
    <p:extLst>
      <p:ext uri="{BB962C8B-B14F-4D97-AF65-F5344CB8AC3E}">
        <p14:creationId xmlns:p14="http://schemas.microsoft.com/office/powerpoint/2010/main" val="39884402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F55557-6817-A0FF-B50A-AB06C2B678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BE855C-C56A-19B2-77AF-8CB9F4E353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A0DF3C-1F53-1276-B001-06EEC8BAE9E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F293057-75A2-2765-AD17-DCBB88D770E4}"/>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C5DA344-5FA2-43F7-9D95-CA56C82B08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4199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411565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61895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722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66CBD635-4863-B127-5668-D2C7DA8CDE92}"/>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1629720-DD91-8012-686D-AABA439870ED}"/>
              </a:ext>
              <a:ext uri="{C183D7F6-B498-43B3-948B-1728B52AA6E4}">
                <adec:decorative xmlns:adec="http://schemas.microsoft.com/office/drawing/2017/decorative" val="1"/>
              </a:ext>
            </a:extLst>
          </p:cNvPr>
          <p:cNvCxnSpPr>
            <a:cxnSpLocks/>
          </p:cNvCxnSpPr>
          <p:nvPr userDrawn="1"/>
        </p:nvCxnSpPr>
        <p:spPr>
          <a:xfrm flipH="1">
            <a:off x="10911820" y="0"/>
            <a:ext cx="913577" cy="68580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3970117" y="185195"/>
            <a:ext cx="6930838" cy="1505493"/>
          </a:xfrm>
        </p:spPr>
        <p:txBody>
          <a:bodyPr anchor="b" anchorCtr="0">
            <a:no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1FB27827-7491-B1C2-D9C5-975A9FF66EC1}"/>
              </a:ext>
            </a:extLst>
          </p:cNvPr>
          <p:cNvSpPr>
            <a:spLocks noGrp="1"/>
          </p:cNvSpPr>
          <p:nvPr>
            <p:ph type="pic" sz="quarter" idx="10"/>
          </p:nvPr>
        </p:nvSpPr>
        <p:spPr>
          <a:xfrm>
            <a:off x="-18788" y="-22860"/>
            <a:ext cx="329184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11" name="Content Placeholder 3">
            <a:extLst>
              <a:ext uri="{FF2B5EF4-FFF2-40B4-BE49-F238E27FC236}">
                <a16:creationId xmlns:a16="http://schemas.microsoft.com/office/drawing/2014/main" id="{7D4D4555-A25D-09B6-36AF-5977189F2DDE}"/>
              </a:ext>
            </a:extLst>
          </p:cNvPr>
          <p:cNvSpPr>
            <a:spLocks noGrp="1"/>
          </p:cNvSpPr>
          <p:nvPr>
            <p:ph sz="half" idx="2" hasCustomPrompt="1"/>
          </p:nvPr>
        </p:nvSpPr>
        <p:spPr>
          <a:xfrm>
            <a:off x="3970116" y="2022395"/>
            <a:ext cx="6941703" cy="4297680"/>
          </a:xfrm>
        </p:spPr>
        <p:txBody>
          <a:bodyPr>
            <a:normAutofit/>
          </a:bodyPr>
          <a:lstStyle>
            <a:lvl1pPr marL="228600" indent="-228600">
              <a:spcBef>
                <a:spcPts val="1000"/>
              </a:spcBef>
              <a:spcAft>
                <a:spcPts val="1500"/>
              </a:spcAft>
              <a:buFont typeface="Arial" panose="020B0604020202020204" pitchFamily="34" charset="0"/>
              <a:buChar char="•"/>
              <a:defRPr sz="1800"/>
            </a:lvl1pPr>
            <a:lvl2pPr>
              <a:spcBef>
                <a:spcPts val="1000"/>
              </a:spcBef>
              <a:spcAft>
                <a:spcPts val="1500"/>
              </a:spcAft>
              <a:defRPr sz="1800"/>
            </a:lvl2pPr>
            <a:lvl3pPr>
              <a:spcBef>
                <a:spcPts val="1000"/>
              </a:spcBef>
              <a:spcAft>
                <a:spcPts val="1500"/>
              </a:spcAft>
              <a:defRPr sz="1800"/>
            </a:lvl3pPr>
            <a:lvl4pPr>
              <a:spcBef>
                <a:spcPts val="1000"/>
              </a:spcBef>
              <a:spcAft>
                <a:spcPts val="1500"/>
              </a:spcAft>
              <a:defRPr sz="1800"/>
            </a:lvl4pPr>
            <a:lvl5pPr>
              <a:spcBef>
                <a:spcPts val="1000"/>
              </a:spcBef>
              <a:spcAft>
                <a:spcPts val="1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923740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 picture ">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700B3A65-BB60-F2B4-4CF4-19A7C53F188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F1DB8D5-B954-BFC9-C8D8-F0491CCBE29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507D69F-27D7-2C68-A17D-3F1399C8BE71}"/>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199" y="365125"/>
            <a:ext cx="6645965" cy="1325563"/>
          </a:xfrm>
        </p:spPr>
        <p:txBody>
          <a:bodyPr anchor="b" anchorCtr="0">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1" y="2055813"/>
            <a:ext cx="5781261" cy="4067492"/>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7566991" y="-22860"/>
            <a:ext cx="4625008" cy="6903720"/>
          </a:xfrm>
        </p:spPr>
        <p:txBody>
          <a:bodyPr tIns="274320">
            <a:normAutofit/>
          </a:bodyPr>
          <a:lstStyle>
            <a:lvl1pPr marL="0" indent="0" algn="ctr">
              <a:buNone/>
              <a:defRPr sz="2000"/>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6568680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C45A11E-9896-BD8B-8CC6-A79C124D89BC}"/>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B386022B-53D6-6CE0-2093-873FC64A5D34}"/>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BD4BD8F-684C-A145-3376-9E69B0E5BEE5}"/>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E7C1DA9-2A25-EE21-085B-8857DC1AD722}"/>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F236BB3-E567-A8A9-5EC2-BCEF79CFCF06}"/>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4A87C9F-C765-C63C-951E-70721DDACDC3}"/>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4425665-0C9C-3899-9DB9-ED05D91E26E6}"/>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125"/>
            <a:ext cx="10330405" cy="1325563"/>
          </a:xfrm>
        </p:spPr>
        <p:txBody>
          <a:bodyPr anchor="b"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2137059"/>
            <a:ext cx="2816352" cy="3986246"/>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109014" y="2137059"/>
            <a:ext cx="7059592" cy="3986245"/>
          </a:xfrm>
        </p:spPr>
        <p:txBody>
          <a:bodyPr>
            <a:normAutofit/>
          </a:bodyPr>
          <a:lstStyle>
            <a:lvl1pPr marL="0" indent="0" algn="ctr">
              <a:buNone/>
              <a:defRPr lang="en-US" sz="2000" dirty="0"/>
            </a:lvl1p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7422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67895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53563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08121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87720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049826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762831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1998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D6D8061D-18C3-4F4F-85EF-561633F58754}" type="datetimeFigureOut">
              <a:rPr lang="en-US" smtClean="0"/>
              <a:t>4/9/2025</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979663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D6D8061D-18C3-4F4F-85EF-561633F58754}" type="datetimeFigureOut">
              <a:rPr lang="en-US" smtClean="0"/>
              <a:t>4/9/2025</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55606510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83" r:id="rId12"/>
    <p:sldLayoutId id="2147483687" r:id="rId13"/>
    <p:sldLayoutId id="2147483688" r:id="rId14"/>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hyperlink" Target="https://data.ny.gov/api/views/wgsj-jt5f/files/28c5b00e-62f8-422e-aa71-68ea95d8ec3e?download=true&amp;filename=NYSERDA_StatewideDistributedSolar_DataDictionary.pdf" TargetMode="External"/><Relationship Id="rId4" Type="http://schemas.openxmlformats.org/officeDocument/2006/relationships/hyperlink" Target="https://data.ny.gov/Energy-Environment/Statewide-Distributed-Solar-Projects-Beginning-200/wgsj-jt5f"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727844" y="1946152"/>
            <a:ext cx="6645965" cy="2965695"/>
          </a:xfrm>
          <a:noFill/>
        </p:spPr>
        <p:txBody>
          <a:bodyPr/>
          <a:lstStyle/>
          <a:p>
            <a:r>
              <a:rPr lang="en-US" sz="3200" b="1" i="0" dirty="0"/>
              <a:t>   Python  for data analytics</a:t>
            </a:r>
            <a:br>
              <a:rPr lang="en-US" sz="3200" b="1" i="0" dirty="0"/>
            </a:br>
            <a:r>
              <a:rPr lang="en-US" sz="3200" b="1" i="0" dirty="0"/>
              <a:t>            capstone project</a:t>
            </a:r>
            <a:br>
              <a:rPr lang="en-US" sz="3200" b="1" i="0" dirty="0"/>
            </a:br>
            <a:br>
              <a:rPr lang="en-US" sz="3200" b="1" i="0" dirty="0"/>
            </a:br>
            <a:br>
              <a:rPr lang="en-US" sz="3200" b="1" i="0" dirty="0"/>
            </a:br>
            <a:r>
              <a:rPr lang="en-US" sz="3200" b="1" i="0" dirty="0"/>
              <a:t>                 </a:t>
            </a:r>
            <a:r>
              <a:rPr lang="en-US" sz="3200" b="1" dirty="0"/>
              <a:t>Analysis of </a:t>
            </a:r>
            <a:br>
              <a:rPr lang="en-US" sz="3200" b="1" dirty="0"/>
            </a:br>
            <a:r>
              <a:rPr lang="en-US" sz="3200" b="1" dirty="0"/>
              <a:t>          New York State's Distributed Solar Projects</a:t>
            </a:r>
            <a:br>
              <a:rPr lang="en-US" sz="3200" b="1" dirty="0"/>
            </a:br>
            <a:r>
              <a:rPr lang="en-US" sz="3200" b="1" dirty="0"/>
              <a:t>              (2000–Present)</a:t>
            </a:r>
            <a:br>
              <a:rPr lang="en-US" sz="3200" b="1" i="0" dirty="0"/>
            </a:br>
            <a:r>
              <a:rPr lang="en-US" sz="3200" b="1" i="0" dirty="0"/>
              <a:t>                 </a:t>
            </a:r>
            <a:endParaRPr lang="en-US" sz="3200" dirty="0"/>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1734379" y="5281971"/>
            <a:ext cx="5781261" cy="1337771"/>
          </a:xfrm>
          <a:noFill/>
        </p:spPr>
        <p:txBody>
          <a:bodyPr vert="horz" lIns="91440" tIns="45720" rIns="91440" bIns="45720" rtlCol="0" anchor="t">
            <a:normAutofit/>
          </a:bodyPr>
          <a:lstStyle/>
          <a:p>
            <a:r>
              <a:rPr lang="en-US" sz="2800" dirty="0"/>
              <a:t>                                             </a:t>
            </a:r>
            <a:r>
              <a:rPr lang="en-US" sz="2800" b="1" dirty="0"/>
              <a:t>George Louis Jr</a:t>
            </a:r>
          </a:p>
          <a:p>
            <a:r>
              <a:rPr lang="en-US" sz="2800" b="1" dirty="0"/>
              <a:t>                                                     April 2025</a:t>
            </a:r>
          </a:p>
          <a:p>
            <a:endParaRPr lang="en-US" sz="2800" dirty="0"/>
          </a:p>
        </p:txBody>
      </p:sp>
      <p:pic>
        <p:nvPicPr>
          <p:cNvPr id="20" name="Picture Placeholder 19" descr="City lights at night">
            <a:extLst>
              <a:ext uri="{FF2B5EF4-FFF2-40B4-BE49-F238E27FC236}">
                <a16:creationId xmlns:a16="http://schemas.microsoft.com/office/drawing/2014/main" id="{E5D7764F-CE06-1A00-3555-ACAE6ACDFE1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52" b="52"/>
          <a:stretch/>
        </p:blipFill>
        <p:spPr/>
      </p:pic>
    </p:spTree>
    <p:extLst>
      <p:ext uri="{BB962C8B-B14F-4D97-AF65-F5344CB8AC3E}">
        <p14:creationId xmlns:p14="http://schemas.microsoft.com/office/powerpoint/2010/main" val="2737241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323AFCB-1C71-23AA-AD44-C65B90D7DA2F}"/>
            </a:ext>
          </a:extLst>
        </p:cNvPr>
        <p:cNvGrpSpPr/>
        <p:nvPr/>
      </p:nvGrpSpPr>
      <p:grpSpPr>
        <a:xfrm>
          <a:off x="0" y="0"/>
          <a:ext cx="0" cy="0"/>
          <a:chOff x="0" y="0"/>
          <a:chExt cx="0" cy="0"/>
        </a:xfrm>
      </p:grpSpPr>
      <p:cxnSp>
        <p:nvCxnSpPr>
          <p:cNvPr id="138" name="Straight Connector 13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52" name="Rectangle 151">
            <a:extLst>
              <a:ext uri="{FF2B5EF4-FFF2-40B4-BE49-F238E27FC236}">
                <a16:creationId xmlns:a16="http://schemas.microsoft.com/office/drawing/2014/main" id="{5B8092E2-D77A-4CE6-BB2D-6269784456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a:extLst>
              <a:ext uri="{FF2B5EF4-FFF2-40B4-BE49-F238E27FC236}">
                <a16:creationId xmlns:a16="http://schemas.microsoft.com/office/drawing/2014/main" id="{D02CD835-4B0F-45D6-9B85-B049A1005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7F22B0-7B73-E745-1012-2CB1F1ACF41B}"/>
              </a:ext>
            </a:extLst>
          </p:cNvPr>
          <p:cNvSpPr>
            <a:spLocks noGrp="1"/>
          </p:cNvSpPr>
          <p:nvPr>
            <p:ph type="title"/>
          </p:nvPr>
        </p:nvSpPr>
        <p:spPr>
          <a:xfrm>
            <a:off x="1129553" y="511309"/>
            <a:ext cx="9577116" cy="1221957"/>
          </a:xfrm>
        </p:spPr>
        <p:txBody>
          <a:bodyPr vert="horz" lIns="91440" tIns="45720" rIns="91440" bIns="45720" rtlCol="0" anchor="ctr">
            <a:normAutofit/>
          </a:bodyPr>
          <a:lstStyle/>
          <a:p>
            <a:r>
              <a:rPr lang="en-US" sz="4400" b="1"/>
              <a:t>conclusion</a:t>
            </a:r>
            <a:endParaRPr lang="en-US" sz="4400" b="1" dirty="0"/>
          </a:p>
        </p:txBody>
      </p:sp>
      <p:cxnSp>
        <p:nvCxnSpPr>
          <p:cNvPr id="156" name="Straight Connector 155">
            <a:extLst>
              <a:ext uri="{FF2B5EF4-FFF2-40B4-BE49-F238E27FC236}">
                <a16:creationId xmlns:a16="http://schemas.microsoft.com/office/drawing/2014/main" id="{7971A1EC-5980-40B2-973F-0D3D6630DB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B0049A56-C4C2-4C0F-9F4F-D0E34391D96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7D02BE56-7EB5-4E62-B6E2-1C49E470A9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6" name="Table Placeholder 3">
            <a:extLst>
              <a:ext uri="{FF2B5EF4-FFF2-40B4-BE49-F238E27FC236}">
                <a16:creationId xmlns:a16="http://schemas.microsoft.com/office/drawing/2014/main" id="{86B2DA46-CC92-383A-9820-32F0446C9C13}"/>
              </a:ext>
            </a:extLst>
          </p:cNvPr>
          <p:cNvSpPr>
            <a:spLocks noGrp="1"/>
          </p:cNvSpPr>
          <p:nvPr>
            <p:ph sz="half" idx="1"/>
          </p:nvPr>
        </p:nvSpPr>
        <p:spPr>
          <a:xfrm>
            <a:off x="1129553" y="2420471"/>
            <a:ext cx="5479065" cy="3884410"/>
          </a:xfrm>
        </p:spPr>
        <p:txBody>
          <a:bodyPr vert="horz" lIns="91440" tIns="45720" rIns="91440" bIns="45720" rtlCol="0" anchor="ctr">
            <a:normAutofit/>
          </a:bodyPr>
          <a:lstStyle/>
          <a:p>
            <a:pPr>
              <a:lnSpc>
                <a:spcPct val="90000"/>
              </a:lnSpc>
            </a:pPr>
            <a:r>
              <a:rPr lang="en-US" sz="1500" dirty="0"/>
              <a:t>	The analysis shows significant growth of solar energy production in New York State over time, with a clear trend towards larger, more efficient systems. The steady increase in both the number of solar projects and their energy output can be attributed to advances in solar technology and the influence of policy changes like the Power New York Act. Some counties are producing more energy with fewer projects, likely due to larger installations such as solar farms or better land availability. Over the years, solar systems have become much larger and more efficient, with average system sizes and energy production per system increasing significantly. This data answers several key questions: how solar energy production has changed, what factors have driven this growth, why some counties are more efficient than others, and how solar systems have evolved in size and capacity. Overall, the data suggests that solar energy will continue to grow in New York’s energy mix, with increasing efficiency and capacity driving the future of renewable energy in the state.</a:t>
            </a:r>
          </a:p>
        </p:txBody>
      </p:sp>
      <p:pic>
        <p:nvPicPr>
          <p:cNvPr id="4" name="Picture 3" descr="A light bulb with a tree inside&#10;&#10;AI-generated content may be incorrect.">
            <a:extLst>
              <a:ext uri="{FF2B5EF4-FFF2-40B4-BE49-F238E27FC236}">
                <a16:creationId xmlns:a16="http://schemas.microsoft.com/office/drawing/2014/main" id="{BB5A9683-2D67-A1EA-F369-94A69D0CB8E9}"/>
              </a:ext>
            </a:extLst>
          </p:cNvPr>
          <p:cNvPicPr>
            <a:picLocks noChangeAspect="1"/>
          </p:cNvPicPr>
          <p:nvPr/>
        </p:nvPicPr>
        <p:blipFill>
          <a:blip r:embed="rId2">
            <a:extLst>
              <a:ext uri="{28A0092B-C50C-407E-A947-70E740481C1C}">
                <a14:useLocalDpi xmlns:a14="http://schemas.microsoft.com/office/drawing/2010/main" val="0"/>
              </a:ext>
            </a:extLst>
          </a:blip>
          <a:srcRect r="-1" b="2084"/>
          <a:stretch/>
        </p:blipFill>
        <p:spPr>
          <a:xfrm>
            <a:off x="6954982" y="1977148"/>
            <a:ext cx="5279881" cy="4880852"/>
          </a:xfrm>
          <a:prstGeom prst="rect">
            <a:avLst/>
          </a:prstGeom>
        </p:spPr>
      </p:pic>
      <p:cxnSp>
        <p:nvCxnSpPr>
          <p:cNvPr id="162" name="Straight Connector 161">
            <a:extLst>
              <a:ext uri="{FF2B5EF4-FFF2-40B4-BE49-F238E27FC236}">
                <a16:creationId xmlns:a16="http://schemas.microsoft.com/office/drawing/2014/main" id="{C4595B06-EDA5-4E45-BED4-7891E7E0CD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D79C9A5D-F572-476A-99A9-700077150B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59592DA5-68A4-46A6-90EA-F0304FF8E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568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5" name="Straight Connector 54">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69" name="Rectangle 68">
            <a:extLst>
              <a:ext uri="{FF2B5EF4-FFF2-40B4-BE49-F238E27FC236}">
                <a16:creationId xmlns:a16="http://schemas.microsoft.com/office/drawing/2014/main" id="{5B8092E2-D77A-4CE6-BB2D-6269784456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D02CD835-4B0F-45D6-9B85-B049A1005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1C9481-FDDF-D3A2-BCCD-8DF53D986F94}"/>
              </a:ext>
            </a:extLst>
          </p:cNvPr>
          <p:cNvSpPr>
            <a:spLocks noGrp="1"/>
          </p:cNvSpPr>
          <p:nvPr>
            <p:ph type="title"/>
          </p:nvPr>
        </p:nvSpPr>
        <p:spPr>
          <a:xfrm>
            <a:off x="1129553" y="511309"/>
            <a:ext cx="9577116" cy="1221957"/>
          </a:xfrm>
        </p:spPr>
        <p:txBody>
          <a:bodyPr vert="horz" lIns="91440" tIns="45720" rIns="91440" bIns="45720" rtlCol="0" anchor="ctr">
            <a:normAutofit/>
          </a:bodyPr>
          <a:lstStyle/>
          <a:p>
            <a:r>
              <a:rPr lang="en-US" sz="4400" b="1" dirty="0"/>
              <a:t>Why solar power?</a:t>
            </a:r>
          </a:p>
        </p:txBody>
      </p:sp>
      <p:cxnSp>
        <p:nvCxnSpPr>
          <p:cNvPr id="73" name="Straight Connector 72">
            <a:extLst>
              <a:ext uri="{FF2B5EF4-FFF2-40B4-BE49-F238E27FC236}">
                <a16:creationId xmlns:a16="http://schemas.microsoft.com/office/drawing/2014/main" id="{7971A1EC-5980-40B2-973F-0D3D6630DB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0049A56-C4C2-4C0F-9F4F-D0E34391D96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D02BE56-7EB5-4E62-B6E2-1C49E470A9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6" name="Table Placeholder 3">
            <a:extLst>
              <a:ext uri="{FF2B5EF4-FFF2-40B4-BE49-F238E27FC236}">
                <a16:creationId xmlns:a16="http://schemas.microsoft.com/office/drawing/2014/main" id="{208A1979-1F5B-DD5B-0B0F-4585E6FC3E18}"/>
              </a:ext>
            </a:extLst>
          </p:cNvPr>
          <p:cNvSpPr>
            <a:spLocks noGrp="1"/>
          </p:cNvSpPr>
          <p:nvPr>
            <p:ph sz="half" idx="1"/>
          </p:nvPr>
        </p:nvSpPr>
        <p:spPr>
          <a:xfrm>
            <a:off x="1129553" y="2420471"/>
            <a:ext cx="5479065" cy="3884410"/>
          </a:xfrm>
        </p:spPr>
        <p:txBody>
          <a:bodyPr vert="horz" lIns="91440" tIns="45720" rIns="91440" bIns="45720" rtlCol="0" anchor="ctr">
            <a:normAutofit/>
          </a:bodyPr>
          <a:lstStyle/>
          <a:p>
            <a:pPr>
              <a:lnSpc>
                <a:spcPct val="90000"/>
              </a:lnSpc>
            </a:pPr>
            <a:r>
              <a:rPr lang="en-US" dirty="0"/>
              <a:t>	My interest in solar power is driven by a combination of factors. Solar energy offers a sustainable solution to reduce greenhouse gas emissions, while also creating economic opportunities through cost savings, job growth, and government incentives like the Power New York Act of 2011. It enhances energy independence by decentralizing power production and promotes innovation through advancements in technology and integration with smart systems. From a social and ethical standpoint, solar energy supports global access to clean power and aligns with values of sustainability. As someone with a background in property management and real estate, I see solar adoption as increasingly relevant in modern development and urban planning—making it a valuable area for continued growth and impact. </a:t>
            </a:r>
          </a:p>
        </p:txBody>
      </p:sp>
      <p:pic>
        <p:nvPicPr>
          <p:cNvPr id="6" name="Content Placeholder 5" descr="Solar panels and a light bulb with a solar battery">
            <a:extLst>
              <a:ext uri="{FF2B5EF4-FFF2-40B4-BE49-F238E27FC236}">
                <a16:creationId xmlns:a16="http://schemas.microsoft.com/office/drawing/2014/main" id="{48B8551E-A3BF-285D-EE32-EE452D1608E8}"/>
              </a:ext>
            </a:extLst>
          </p:cNvPr>
          <p:cNvPicPr>
            <a:picLocks noChangeAspect="1"/>
          </p:cNvPicPr>
          <p:nvPr/>
        </p:nvPicPr>
        <p:blipFill>
          <a:blip r:embed="rId2"/>
          <a:srcRect r="-1" b="2084"/>
          <a:stretch/>
        </p:blipFill>
        <p:spPr>
          <a:xfrm>
            <a:off x="7225552" y="1995117"/>
            <a:ext cx="4966447" cy="4862884"/>
          </a:xfrm>
          <a:prstGeom prst="rect">
            <a:avLst/>
          </a:prstGeom>
        </p:spPr>
      </p:pic>
      <p:cxnSp>
        <p:nvCxnSpPr>
          <p:cNvPr id="79" name="Straight Connector 78">
            <a:extLst>
              <a:ext uri="{FF2B5EF4-FFF2-40B4-BE49-F238E27FC236}">
                <a16:creationId xmlns:a16="http://schemas.microsoft.com/office/drawing/2014/main" id="{C4595B06-EDA5-4E45-BED4-7891E7E0CD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D79C9A5D-F572-476A-99A9-700077150B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59592DA5-68A4-46A6-90EA-F0304FF8E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1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3255552" y="327637"/>
            <a:ext cx="9290289" cy="1505493"/>
          </a:xfrm>
          <a:noFill/>
        </p:spPr>
        <p:txBody>
          <a:bodyPr/>
          <a:lstStyle/>
          <a:p>
            <a:r>
              <a:rPr lang="en-US" sz="2400" b="1" dirty="0"/>
              <a:t>Data Source: </a:t>
            </a:r>
            <a:br>
              <a:rPr lang="en-US" sz="2400" b="1" dirty="0"/>
            </a:br>
            <a:r>
              <a:rPr lang="en-US" sz="2400" b="1" dirty="0"/>
              <a:t>New York State Distributed Solar Projects </a:t>
            </a:r>
          </a:p>
        </p:txBody>
      </p:sp>
      <p:pic>
        <p:nvPicPr>
          <p:cNvPr id="24" name="Picture Placeholder 7">
            <a:extLst>
              <a:ext uri="{FF2B5EF4-FFF2-40B4-BE49-F238E27FC236}">
                <a16:creationId xmlns:a16="http://schemas.microsoft.com/office/drawing/2014/main" id="{A672B903-78EE-718A-C122-69D51207883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6000" r="26000"/>
          <a:stretch/>
        </p:blipFill>
        <p:spPr>
          <a:xfrm>
            <a:off x="0" y="0"/>
            <a:ext cx="3291840" cy="6858000"/>
          </a:xfrm>
          <a:noFill/>
        </p:spPr>
      </p:pic>
      <p:sp>
        <p:nvSpPr>
          <p:cNvPr id="5" name="Rectangle 2">
            <a:extLst>
              <a:ext uri="{FF2B5EF4-FFF2-40B4-BE49-F238E27FC236}">
                <a16:creationId xmlns:a16="http://schemas.microsoft.com/office/drawing/2014/main" id="{3D09C21A-4A32-AF6F-73DE-21596557E166}"/>
              </a:ext>
            </a:extLst>
          </p:cNvPr>
          <p:cNvSpPr>
            <a:spLocks noChangeArrowheads="1"/>
          </p:cNvSpPr>
          <p:nvPr/>
        </p:nvSpPr>
        <p:spPr bwMode="auto">
          <a:xfrm>
            <a:off x="3255552" y="2160766"/>
            <a:ext cx="7484741"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b="1" dirty="0">
                <a:latin typeface="Arial" panose="020B0604020202020204" pitchFamily="34" charset="0"/>
              </a:rPr>
              <a:t> ny.data.gov</a:t>
            </a:r>
          </a:p>
          <a:p>
            <a:pPr eaLnBrk="0" fontAlgn="base" hangingPunct="0">
              <a:spcBef>
                <a:spcPct val="0"/>
              </a:spcBef>
              <a:spcAft>
                <a:spcPct val="0"/>
              </a:spcAft>
              <a:buFontTx/>
              <a:buChar char="•"/>
            </a:pPr>
            <a:r>
              <a:rPr kumimoji="0" lang="en-US" altLang="en-US" sz="1800" b="1" i="0" u="none" strike="noStrike" cap="none" normalizeH="0" baseline="0" dirty="0">
                <a:ln>
                  <a:noFill/>
                </a:ln>
                <a:solidFill>
                  <a:schemeClr val="tx1"/>
                </a:solidFill>
                <a:effectLst/>
                <a:latin typeface="Arial" panose="020B0604020202020204" pitchFamily="34" charset="0"/>
              </a:rPr>
              <a:t> Source:</a:t>
            </a:r>
            <a:r>
              <a:rPr kumimoji="0" lang="en-US" altLang="en-US" sz="1800" b="0" i="0" u="none" strike="noStrike" cap="none" normalizeH="0" baseline="0" dirty="0">
                <a:ln>
                  <a:noFill/>
                </a:ln>
                <a:solidFill>
                  <a:schemeClr val="tx1"/>
                </a:solidFill>
                <a:effectLst/>
                <a:latin typeface="Arial" panose="020B0604020202020204" pitchFamily="34" charset="0"/>
              </a:rPr>
              <a:t> New York State Open Data Portal</a:t>
            </a:r>
          </a:p>
          <a:p>
            <a:pPr eaLnBrk="0" fontAlgn="base" hangingPunct="0">
              <a:spcBef>
                <a:spcPct val="0"/>
              </a:spcBef>
              <a:spcAft>
                <a:spcPct val="0"/>
              </a:spcAft>
              <a:buFontTx/>
              <a:buChar char="•"/>
            </a:pPr>
            <a:r>
              <a:rPr kumimoji="0" lang="en-US" altLang="en-US" sz="1800" b="1" i="0" u="none" strike="noStrike" cap="none" normalizeH="0" baseline="0" dirty="0">
                <a:ln>
                  <a:noFill/>
                </a:ln>
                <a:solidFill>
                  <a:schemeClr val="tx1"/>
                </a:solidFill>
                <a:effectLst/>
                <a:latin typeface="Arial" panose="020B0604020202020204" pitchFamily="34" charset="0"/>
              </a:rPr>
              <a:t> Access Link:</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hlinkClick r:id="rId4"/>
              </a:rPr>
              <a:t>data.ny.gov</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Dataset Name:</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1" u="none" strike="noStrike" cap="none" normalizeH="0" baseline="0" dirty="0">
                <a:ln>
                  <a:noFill/>
                </a:ln>
                <a:solidFill>
                  <a:schemeClr val="tx1"/>
                </a:solidFill>
                <a:effectLst/>
                <a:latin typeface="Arial" panose="020B0604020202020204" pitchFamily="34" charset="0"/>
              </a:rPr>
              <a:t>Statewide Distributed Solar Projects: Beginning 2000</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i="1" dirty="0">
                <a:latin typeface="Arial" panose="020B0604020202020204" pitchFamily="34" charset="0"/>
              </a:rPr>
              <a:t> </a:t>
            </a:r>
            <a:r>
              <a:rPr lang="en-US" altLang="en-US" b="1" dirty="0">
                <a:latin typeface="Arial" panose="020B0604020202020204" pitchFamily="34" charset="0"/>
              </a:rPr>
              <a:t>Data Dictionary: </a:t>
            </a:r>
            <a:r>
              <a:rPr lang="en-US" altLang="en-US" dirty="0">
                <a:latin typeface="Arial" panose="020B0604020202020204" pitchFamily="34" charset="0"/>
                <a:hlinkClick r:id="rId5"/>
              </a:rPr>
              <a:t>Data Dictionary Link PDF</a:t>
            </a: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EA20612E-9B7C-A1CE-95A2-0D34BEA40AA5}"/>
              </a:ext>
            </a:extLst>
          </p:cNvPr>
          <p:cNvSpPr>
            <a:spLocks noChangeArrowheads="1"/>
          </p:cNvSpPr>
          <p:nvPr/>
        </p:nvSpPr>
        <p:spPr bwMode="auto">
          <a:xfrm>
            <a:off x="3273052" y="4308122"/>
            <a:ext cx="7860112"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Scope: </a:t>
            </a:r>
            <a:r>
              <a:rPr lang="en-US" dirty="0">
                <a:latin typeface="Arial" panose="020B0604020202020204" pitchFamily="34" charset="0"/>
                <a:cs typeface="Arial" panose="020B0604020202020204" pitchFamily="34" charset="0"/>
              </a:rPr>
              <a:t>The scope of this analysis examines the growth, distribution </a:t>
            </a:r>
          </a:p>
          <a:p>
            <a:pPr marL="0" marR="0" lvl="0" indent="0" algn="l" defTabSz="914400" rtl="0" eaLnBrk="0" fontAlgn="base" latinLnBrk="0" hangingPunct="0">
              <a:lnSpc>
                <a:spcPct val="100000"/>
              </a:lnSpc>
              <a:spcBef>
                <a:spcPct val="0"/>
              </a:spcBef>
              <a:spcAft>
                <a:spcPct val="0"/>
              </a:spcAft>
              <a:buClrTx/>
              <a:buSzTx/>
              <a:tabLst/>
            </a:pPr>
            <a:r>
              <a:rPr lang="en-US" dirty="0">
                <a:latin typeface="Arial" panose="020B0604020202020204" pitchFamily="34" charset="0"/>
                <a:cs typeface="Arial" panose="020B0604020202020204" pitchFamily="34" charset="0"/>
              </a:rPr>
              <a:t>	and efficiency of solar energy projects across New York 	State from 2000 to 2024. The analysis has a focus on the number 	of projects and their estimated annual energy production.</a:t>
            </a:r>
            <a:endPar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lvl="1" eaLnBrk="0" fontAlgn="base" hangingPunct="0">
              <a:spcBef>
                <a:spcPct val="0"/>
              </a:spcBef>
              <a:spcAft>
                <a:spcPct val="0"/>
              </a:spcAf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66674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A89D89-8196-21D9-A007-FBF0CDD7A3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E45491-977A-69F3-23BA-56F99E92E39B}"/>
              </a:ext>
            </a:extLst>
          </p:cNvPr>
          <p:cNvSpPr>
            <a:spLocks noGrp="1"/>
          </p:cNvSpPr>
          <p:nvPr>
            <p:ph type="title"/>
          </p:nvPr>
        </p:nvSpPr>
        <p:spPr>
          <a:xfrm>
            <a:off x="3260022" y="-834085"/>
            <a:ext cx="9290289" cy="1505493"/>
          </a:xfrm>
          <a:noFill/>
        </p:spPr>
        <p:txBody>
          <a:bodyPr/>
          <a:lstStyle/>
          <a:p>
            <a:r>
              <a:rPr lang="en-US" sz="2400" b="1" dirty="0"/>
              <a:t>Data SET Technical OVERVIEW</a:t>
            </a:r>
          </a:p>
        </p:txBody>
      </p:sp>
      <p:pic>
        <p:nvPicPr>
          <p:cNvPr id="24" name="Picture Placeholder 7">
            <a:extLst>
              <a:ext uri="{FF2B5EF4-FFF2-40B4-BE49-F238E27FC236}">
                <a16:creationId xmlns:a16="http://schemas.microsoft.com/office/drawing/2014/main" id="{4A3F8A28-EBBC-C48E-7DB0-45925745FBF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6000" r="26000"/>
          <a:stretch/>
        </p:blipFill>
        <p:spPr>
          <a:xfrm>
            <a:off x="0" y="0"/>
            <a:ext cx="3291840" cy="6858000"/>
          </a:xfrm>
          <a:noFill/>
        </p:spPr>
      </p:pic>
      <p:sp>
        <p:nvSpPr>
          <p:cNvPr id="5" name="Rectangle 2">
            <a:extLst>
              <a:ext uri="{FF2B5EF4-FFF2-40B4-BE49-F238E27FC236}">
                <a16:creationId xmlns:a16="http://schemas.microsoft.com/office/drawing/2014/main" id="{243B96C2-7CE8-D224-0B3F-7A628D46704A}"/>
              </a:ext>
            </a:extLst>
          </p:cNvPr>
          <p:cNvSpPr>
            <a:spLocks noChangeArrowheads="1"/>
          </p:cNvSpPr>
          <p:nvPr/>
        </p:nvSpPr>
        <p:spPr bwMode="auto">
          <a:xfrm>
            <a:off x="3260022" y="671408"/>
            <a:ext cx="7007046"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defRPr/>
            </a:pPr>
            <a:r>
              <a:rPr lang="en-US" dirty="0"/>
              <a:t>This dataset contains detailed information with </a:t>
            </a:r>
          </a:p>
          <a:p>
            <a:pPr marL="0" marR="0" lvl="0" indent="0" algn="l" defTabSz="914400" rtl="0" eaLnBrk="0" fontAlgn="base" latinLnBrk="0" hangingPunct="0">
              <a:lnSpc>
                <a:spcPct val="100000"/>
              </a:lnSpc>
              <a:spcBef>
                <a:spcPct val="0"/>
              </a:spcBef>
              <a:spcAft>
                <a:spcPct val="0"/>
              </a:spcAft>
              <a:buClrTx/>
              <a:buSzTx/>
              <a:tabLst/>
              <a:defRPr/>
            </a:pPr>
            <a:r>
              <a:rPr lang="en-US" b="1" dirty="0"/>
              <a:t>244,056</a:t>
            </a:r>
            <a:r>
              <a:rPr lang="en-US" dirty="0"/>
              <a:t> </a:t>
            </a:r>
            <a:r>
              <a:rPr lang="en-US" b="1" dirty="0"/>
              <a:t>Rows</a:t>
            </a:r>
            <a:r>
              <a:rPr lang="en-US" dirty="0"/>
              <a:t> </a:t>
            </a:r>
          </a:p>
          <a:p>
            <a:pPr marL="0" marR="0" lvl="0" indent="0" algn="l" defTabSz="914400" rtl="0" eaLnBrk="0" fontAlgn="base" latinLnBrk="0" hangingPunct="0">
              <a:lnSpc>
                <a:spcPct val="100000"/>
              </a:lnSpc>
              <a:spcBef>
                <a:spcPct val="0"/>
              </a:spcBef>
              <a:spcAft>
                <a:spcPct val="0"/>
              </a:spcAft>
              <a:buClrTx/>
              <a:buSzTx/>
              <a:tabLst/>
              <a:defRPr/>
            </a:pPr>
            <a:r>
              <a:rPr lang="en-US" dirty="0"/>
              <a:t>on distributed solar energy projects across New York State. It includes </a:t>
            </a:r>
          </a:p>
          <a:p>
            <a:pPr marL="0" marR="0" lvl="0" indent="0" algn="l" defTabSz="914400" rtl="0" eaLnBrk="0" fontAlgn="base" latinLnBrk="0" hangingPunct="0">
              <a:lnSpc>
                <a:spcPct val="100000"/>
              </a:lnSpc>
              <a:spcBef>
                <a:spcPct val="0"/>
              </a:spcBef>
              <a:spcAft>
                <a:spcPct val="0"/>
              </a:spcAft>
              <a:buClrTx/>
              <a:buSzTx/>
              <a:tabLst/>
              <a:defRPr/>
            </a:pPr>
            <a:r>
              <a:rPr lang="en-US" b="1" dirty="0"/>
              <a:t>17 Columns</a:t>
            </a:r>
            <a:r>
              <a:rPr lang="en-US" dirty="0"/>
              <a:t> </a:t>
            </a:r>
          </a:p>
          <a:p>
            <a:pPr marL="0" marR="0" lvl="0" indent="0" algn="l" defTabSz="914400" rtl="0" eaLnBrk="0" fontAlgn="base" latinLnBrk="0" hangingPunct="0">
              <a:lnSpc>
                <a:spcPct val="100000"/>
              </a:lnSpc>
              <a:spcBef>
                <a:spcPct val="0"/>
              </a:spcBef>
              <a:spcAft>
                <a:spcPct val="0"/>
              </a:spcAft>
              <a:buClrTx/>
              <a:buSzTx/>
              <a:tabLst/>
              <a:defRPr/>
            </a:pPr>
            <a:r>
              <a:rPr lang="en-US" dirty="0"/>
              <a:t>covering technical specifications, project identifiers, locations, and energy output.</a:t>
            </a: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Char char="•"/>
              <a:tabLst/>
              <a:defRPr/>
            </a:pPr>
            <a:endParaRPr kumimoji="0" lang="en-US" alt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9" name="TextBox 8">
            <a:extLst>
              <a:ext uri="{FF2B5EF4-FFF2-40B4-BE49-F238E27FC236}">
                <a16:creationId xmlns:a16="http://schemas.microsoft.com/office/drawing/2014/main" id="{39038D26-2DBB-C7DD-966F-8F4EC35FDFC9}"/>
              </a:ext>
            </a:extLst>
          </p:cNvPr>
          <p:cNvSpPr txBox="1"/>
          <p:nvPr/>
        </p:nvSpPr>
        <p:spPr>
          <a:xfrm>
            <a:off x="3260022" y="2093560"/>
            <a:ext cx="7283003" cy="4493538"/>
          </a:xfrm>
          <a:prstGeom prst="rect">
            <a:avLst/>
          </a:prstGeom>
          <a:noFill/>
        </p:spPr>
        <p:txBody>
          <a:bodyPr wrap="square" rtlCol="0">
            <a:spAutoFit/>
          </a:bodyPr>
          <a:lstStyle/>
          <a:p>
            <a:r>
              <a:rPr lang="en-US" b="1" dirty="0"/>
              <a:t>Python </a:t>
            </a:r>
            <a:r>
              <a:rPr lang="en-US" dirty="0"/>
              <a:t>was implemented for data analysis and visualization. </a:t>
            </a:r>
          </a:p>
          <a:p>
            <a:r>
              <a:rPr lang="en-US" dirty="0"/>
              <a:t>The following libraries were used:</a:t>
            </a:r>
          </a:p>
          <a:p>
            <a:pPr>
              <a:buNone/>
            </a:pPr>
            <a:endParaRPr lang="en-US" dirty="0"/>
          </a:p>
          <a:p>
            <a:pPr>
              <a:buNone/>
            </a:pPr>
            <a:r>
              <a:rPr lang="en-US" sz="1600" b="1" dirty="0"/>
              <a:t>Pandas</a:t>
            </a:r>
            <a:r>
              <a:rPr lang="en-US" sz="1600" dirty="0"/>
              <a:t>		For data manipulation and analysis</a:t>
            </a:r>
          </a:p>
          <a:p>
            <a:pPr>
              <a:buNone/>
            </a:pPr>
            <a:r>
              <a:rPr lang="en-US" sz="1600" b="1" dirty="0" err="1"/>
              <a:t>Numpy</a:t>
            </a:r>
            <a:r>
              <a:rPr lang="en-US" sz="1600" dirty="0"/>
              <a:t>		For numerical operations</a:t>
            </a:r>
          </a:p>
          <a:p>
            <a:pPr>
              <a:buNone/>
            </a:pPr>
            <a:r>
              <a:rPr lang="en-US" sz="1600" b="1" dirty="0"/>
              <a:t>Matplotlib	</a:t>
            </a:r>
            <a:r>
              <a:rPr lang="en-US" sz="1600" dirty="0"/>
              <a:t>	For plotting graphs</a:t>
            </a:r>
          </a:p>
          <a:p>
            <a:pPr>
              <a:buNone/>
            </a:pPr>
            <a:r>
              <a:rPr lang="en-US" sz="1600" b="1" dirty="0"/>
              <a:t>Seaborn</a:t>
            </a:r>
            <a:r>
              <a:rPr lang="en-US" sz="1600" dirty="0"/>
              <a:t>		For enhanced data visualizations</a:t>
            </a:r>
          </a:p>
          <a:p>
            <a:endParaRPr lang="en-US" dirty="0"/>
          </a:p>
          <a:p>
            <a:r>
              <a:rPr lang="en-US" sz="1600" dirty="0"/>
              <a:t>To support time analysis, the column Interconnection Date was successfully converted to datetime format.</a:t>
            </a:r>
          </a:p>
          <a:p>
            <a:endParaRPr lang="en-US" sz="1600" dirty="0"/>
          </a:p>
          <a:p>
            <a:r>
              <a:rPr lang="en-US" sz="1600" dirty="0"/>
              <a:t>Energy Storage System Size information was removed due to 97.85% of the data being unavailable. </a:t>
            </a:r>
          </a:p>
          <a:p>
            <a:endParaRPr lang="en-US" sz="1600" dirty="0"/>
          </a:p>
          <a:p>
            <a:r>
              <a:rPr lang="en-US" sz="1600" dirty="0"/>
              <a:t>2025 data was removed due to only having 3 months worth of data.</a:t>
            </a:r>
          </a:p>
          <a:p>
            <a:endParaRPr lang="en-US" sz="1600" dirty="0"/>
          </a:p>
          <a:p>
            <a:r>
              <a:rPr lang="en-US" sz="1600" dirty="0"/>
              <a:t>There was no data for Manhattan in the dataset.</a:t>
            </a:r>
          </a:p>
        </p:txBody>
      </p:sp>
    </p:spTree>
    <p:extLst>
      <p:ext uri="{BB962C8B-B14F-4D97-AF65-F5344CB8AC3E}">
        <p14:creationId xmlns:p14="http://schemas.microsoft.com/office/powerpoint/2010/main" val="38403310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graph of a graph showing the growth of energy&#10;&#10;AI-generated content may be incorrect.">
            <a:extLst>
              <a:ext uri="{FF2B5EF4-FFF2-40B4-BE49-F238E27FC236}">
                <a16:creationId xmlns:a16="http://schemas.microsoft.com/office/drawing/2014/main" id="{22683D40-06D8-8F71-F55F-3416B1DC5B5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143425" y="603047"/>
            <a:ext cx="9059541" cy="3833723"/>
          </a:xfrm>
        </p:spPr>
      </p:pic>
      <p:sp>
        <p:nvSpPr>
          <p:cNvPr id="7" name="TextBox 6">
            <a:extLst>
              <a:ext uri="{FF2B5EF4-FFF2-40B4-BE49-F238E27FC236}">
                <a16:creationId xmlns:a16="http://schemas.microsoft.com/office/drawing/2014/main" id="{092C1E70-377B-FCC4-BF9E-9AAE343AF2F2}"/>
              </a:ext>
            </a:extLst>
          </p:cNvPr>
          <p:cNvSpPr txBox="1"/>
          <p:nvPr/>
        </p:nvSpPr>
        <p:spPr>
          <a:xfrm>
            <a:off x="1358721" y="4436770"/>
            <a:ext cx="8731876" cy="1477328"/>
          </a:xfrm>
          <a:prstGeom prst="rect">
            <a:avLst/>
          </a:prstGeom>
          <a:noFill/>
        </p:spPr>
        <p:txBody>
          <a:bodyPr wrap="square" rtlCol="0">
            <a:spAutoFit/>
          </a:bodyPr>
          <a:lstStyle/>
          <a:p>
            <a:r>
              <a:rPr lang="en-US" dirty="0"/>
              <a:t>The above chart illustrates the relationship between the growth in the number of solar projects and the total energy production (in millions of kWh) over time. As more projects are initiated, the energy production also increases, demonstrating the positive impact of expanding solar energy infrastructure.</a:t>
            </a:r>
          </a:p>
          <a:p>
            <a:r>
              <a:rPr lang="en-US" dirty="0"/>
              <a:t>Even with there being a dip between 2017-2020, the energy production was steadily increasing.</a:t>
            </a:r>
          </a:p>
          <a:p>
            <a:endParaRPr lang="en-US" dirty="0"/>
          </a:p>
        </p:txBody>
      </p:sp>
    </p:spTree>
    <p:extLst>
      <p:ext uri="{BB962C8B-B14F-4D97-AF65-F5344CB8AC3E}">
        <p14:creationId xmlns:p14="http://schemas.microsoft.com/office/powerpoint/2010/main" val="1150330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630F4C-1F81-E84E-6C2E-976CC93710EF}"/>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20C74CD6-423E-408E-902D-A190739C3823}"/>
              </a:ext>
            </a:extLst>
          </p:cNvPr>
          <p:cNvSpPr txBox="1"/>
          <p:nvPr/>
        </p:nvSpPr>
        <p:spPr>
          <a:xfrm>
            <a:off x="1320091" y="4346618"/>
            <a:ext cx="8731876" cy="2031325"/>
          </a:xfrm>
          <a:prstGeom prst="rect">
            <a:avLst/>
          </a:prstGeom>
          <a:noFill/>
        </p:spPr>
        <p:txBody>
          <a:bodyPr wrap="square" rtlCol="0">
            <a:spAutoFit/>
          </a:bodyPr>
          <a:lstStyle/>
          <a:p>
            <a:r>
              <a:rPr lang="en-US" dirty="0"/>
              <a:t>This chart suggests that newer solar systems are generally larger and more efficient, contributing to the higher energy output, specifically starting in 2011,with the passing of the Power New York Act . Compared to the previous chart, this shows that even if the total number of projects decreases, the size and efficiency has been increasing over time. Overall, the data tells us that solar energy infrastructure is not only expanding in terms of the number of projects but also in terms of system capacity, leading to a significant increase in total energy production.</a:t>
            </a:r>
          </a:p>
          <a:p>
            <a:endParaRPr lang="en-US" dirty="0"/>
          </a:p>
        </p:txBody>
      </p:sp>
      <p:pic>
        <p:nvPicPr>
          <p:cNvPr id="5" name="Content Placeholder 4" descr="A graph with a line and a line&#10;&#10;AI-generated content may be incorrect.">
            <a:extLst>
              <a:ext uri="{FF2B5EF4-FFF2-40B4-BE49-F238E27FC236}">
                <a16:creationId xmlns:a16="http://schemas.microsoft.com/office/drawing/2014/main" id="{E187B69F-F763-5DF7-D2AE-9681149D04B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075392" y="480057"/>
            <a:ext cx="8976575" cy="3956713"/>
          </a:xfrm>
        </p:spPr>
      </p:pic>
    </p:spTree>
    <p:extLst>
      <p:ext uri="{BB962C8B-B14F-4D97-AF65-F5344CB8AC3E}">
        <p14:creationId xmlns:p14="http://schemas.microsoft.com/office/powerpoint/2010/main" val="318761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B47EFE-226B-34EB-AB3C-953494DAFACD}"/>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F9BD4620-8905-DCD3-5EDD-3152800B68B1}"/>
              </a:ext>
            </a:extLst>
          </p:cNvPr>
          <p:cNvSpPr txBox="1"/>
          <p:nvPr/>
        </p:nvSpPr>
        <p:spPr>
          <a:xfrm>
            <a:off x="1183593" y="4479405"/>
            <a:ext cx="9337190" cy="1477328"/>
          </a:xfrm>
          <a:prstGeom prst="rect">
            <a:avLst/>
          </a:prstGeom>
          <a:noFill/>
        </p:spPr>
        <p:txBody>
          <a:bodyPr wrap="square" rtlCol="0">
            <a:spAutoFit/>
          </a:bodyPr>
          <a:lstStyle/>
          <a:p>
            <a:r>
              <a:rPr lang="en-US" dirty="0"/>
              <a:t>Some counties are producing more solar energy with fewer projects likely because their systems are larger, more efficient, or better situated. In these areas, instead of many small residential panels, there may be large-scale solar farms or commercial installations that generate much more energy per project. These counties might also have more open land available, making it easier to build big systems without space limitations.</a:t>
            </a:r>
          </a:p>
          <a:p>
            <a:endParaRPr lang="en-US" dirty="0"/>
          </a:p>
        </p:txBody>
      </p:sp>
      <p:pic>
        <p:nvPicPr>
          <p:cNvPr id="19" name="Picture 18" descr="A graph of blue and orange bars">
            <a:extLst>
              <a:ext uri="{FF2B5EF4-FFF2-40B4-BE49-F238E27FC236}">
                <a16:creationId xmlns:a16="http://schemas.microsoft.com/office/drawing/2014/main" id="{4E8B399F-84DE-CD78-7F4F-DAFE982D9B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6106" y="624275"/>
            <a:ext cx="9113961" cy="3945278"/>
          </a:xfrm>
          <a:prstGeom prst="rect">
            <a:avLst/>
          </a:prstGeom>
        </p:spPr>
      </p:pic>
    </p:spTree>
    <p:extLst>
      <p:ext uri="{BB962C8B-B14F-4D97-AF65-F5344CB8AC3E}">
        <p14:creationId xmlns:p14="http://schemas.microsoft.com/office/powerpoint/2010/main" val="1748587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F81C0B-19FA-6B42-0B6D-6EB6940EB9C2}"/>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A750E46E-5AED-9E0D-2662-DE4B40A7409C}"/>
              </a:ext>
            </a:extLst>
          </p:cNvPr>
          <p:cNvSpPr txBox="1"/>
          <p:nvPr/>
        </p:nvSpPr>
        <p:spPr>
          <a:xfrm>
            <a:off x="1461759" y="4468970"/>
            <a:ext cx="8731876" cy="1754326"/>
          </a:xfrm>
          <a:prstGeom prst="rect">
            <a:avLst/>
          </a:prstGeom>
          <a:noFill/>
        </p:spPr>
        <p:txBody>
          <a:bodyPr wrap="square" rtlCol="0">
            <a:spAutoFit/>
          </a:bodyPr>
          <a:lstStyle/>
          <a:p>
            <a:r>
              <a:rPr lang="en-US" dirty="0"/>
              <a:t>In 2024, National Grid's energy production was over 800 million kWh, showing a major boost in solar capacity. This steady growth indicates a shift towards larger and more efficient solar installations over the years, with New York making significant strides in renewable energy adoption across multiple regions. The trend also suggests that as technology improves and more projects come online, solar energy is becoming a larger and more integral part of the state's energy mix.</a:t>
            </a:r>
          </a:p>
          <a:p>
            <a:endParaRPr lang="en-US" dirty="0"/>
          </a:p>
        </p:txBody>
      </p:sp>
      <p:pic>
        <p:nvPicPr>
          <p:cNvPr id="6" name="Content Placeholder 5" descr="A graph of energy production&#10;&#10;AI-generated content may be incorrect.">
            <a:extLst>
              <a:ext uri="{FF2B5EF4-FFF2-40B4-BE49-F238E27FC236}">
                <a16:creationId xmlns:a16="http://schemas.microsoft.com/office/drawing/2014/main" id="{9E874E8F-9E6D-4B9B-3807-DF941D72F2C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50006" y="605308"/>
            <a:ext cx="9401577" cy="3863662"/>
          </a:xfrm>
        </p:spPr>
      </p:pic>
    </p:spTree>
    <p:extLst>
      <p:ext uri="{BB962C8B-B14F-4D97-AF65-F5344CB8AC3E}">
        <p14:creationId xmlns:p14="http://schemas.microsoft.com/office/powerpoint/2010/main" val="1816677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F6027F-5F35-EF6D-0F09-7BA124E41D9B}"/>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94B1CE35-2F5B-19D4-9EFE-93EC39659430}"/>
              </a:ext>
            </a:extLst>
          </p:cNvPr>
          <p:cNvSpPr txBox="1"/>
          <p:nvPr/>
        </p:nvSpPr>
        <p:spPr>
          <a:xfrm>
            <a:off x="1196473" y="4369939"/>
            <a:ext cx="9337190" cy="2031325"/>
          </a:xfrm>
          <a:prstGeom prst="rect">
            <a:avLst/>
          </a:prstGeom>
          <a:noFill/>
        </p:spPr>
        <p:txBody>
          <a:bodyPr wrap="square" rtlCol="0">
            <a:spAutoFit/>
          </a:bodyPr>
          <a:lstStyle/>
          <a:p>
            <a:r>
              <a:rPr lang="en-US" dirty="0"/>
              <a:t>Over the years, solar systems have grown significantly in both size and energy output. In the early 2000s, average systems were small and produced only a few thousand kilowatt-hours. By 2024, system sizes had grown to over 50 kW (DC) and nearly 38 kW (AC), with average energy production nearing 59,000 kWh. The difference between DC and AC matters—solar panels generate direct current (DC), but that gets converted to alternating current (AC) for home and grid use, with a bit of energy lost in the process. This steady increase shows how solar technology has become more efficient and powerful over time.</a:t>
            </a:r>
          </a:p>
          <a:p>
            <a:endParaRPr lang="en-US" dirty="0"/>
          </a:p>
        </p:txBody>
      </p:sp>
      <p:pic>
        <p:nvPicPr>
          <p:cNvPr id="5" name="Picture 4" descr="A graph with blue and orange lines&#10;&#10;AI-generated content may be incorrect.">
            <a:extLst>
              <a:ext uri="{FF2B5EF4-FFF2-40B4-BE49-F238E27FC236}">
                <a16:creationId xmlns:a16="http://schemas.microsoft.com/office/drawing/2014/main" id="{BF522F5A-80D5-3DE8-D651-77067AF996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1294" y="308636"/>
            <a:ext cx="8113462" cy="4132135"/>
          </a:xfrm>
          <a:prstGeom prst="rect">
            <a:avLst/>
          </a:prstGeom>
        </p:spPr>
      </p:pic>
    </p:spTree>
    <p:extLst>
      <p:ext uri="{BB962C8B-B14F-4D97-AF65-F5344CB8AC3E}">
        <p14:creationId xmlns:p14="http://schemas.microsoft.com/office/powerpoint/2010/main" val="2308839665"/>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C20BE78-9FDF-401B-B412-3AA10EC5BEA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30E62E91-3991-445A-ADE0-DB143B39320F}">
  <ds:schemaRefs>
    <ds:schemaRef ds:uri="http://schemas.microsoft.com/sharepoint/v3/contenttype/forms"/>
  </ds:schemaRefs>
</ds:datastoreItem>
</file>

<file path=customXml/itemProps3.xml><?xml version="1.0" encoding="utf-8"?>
<ds:datastoreItem xmlns:ds="http://schemas.openxmlformats.org/officeDocument/2006/customXml" ds:itemID="{1C180A77-4928-484F-9529-F716C85D6A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{CAFDB293-EAD7-462E-831F-1E3289427DE9}tf22797433_win32</Template>
  <TotalTime>2732</TotalTime>
  <Words>1047</Words>
  <Application>Microsoft Office PowerPoint</Application>
  <PresentationFormat>Widescreen</PresentationFormat>
  <Paragraphs>45</Paragraphs>
  <Slides>10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Arial</vt:lpstr>
      <vt:lpstr>Calibri</vt:lpstr>
      <vt:lpstr>Univers Condensed Light</vt:lpstr>
      <vt:lpstr>Walbaum Display Light</vt:lpstr>
      <vt:lpstr>AngleLinesVTI</vt:lpstr>
      <vt:lpstr>   Python  for data analytics             capstone project                    Analysis of            New York State's Distributed Solar Projects               (2000–Present)                  </vt:lpstr>
      <vt:lpstr>Why solar power?</vt:lpstr>
      <vt:lpstr>Data Source:  New York State Distributed Solar Projects </vt:lpstr>
      <vt:lpstr>Data SET Technical OVERVIEW</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 L</dc:creator>
  <cp:lastModifiedBy>G L</cp:lastModifiedBy>
  <cp:revision>41</cp:revision>
  <dcterms:created xsi:type="dcterms:W3CDTF">2025-04-08T16:28:10Z</dcterms:created>
  <dcterms:modified xsi:type="dcterms:W3CDTF">2025-04-11T00:52:09Z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